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0.svg" ContentType="image/svg+xml"/>
  <Override PartName="/ppt/media/image12.svg" ContentType="image/svg+xml"/>
  <Override PartName="/ppt/media/image18.svg" ContentType="image/svg+xml"/>
  <Override PartName="/ppt/media/image2.svg" ContentType="image/svg+xml"/>
  <Override PartName="/ppt/media/image21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7" r:id="rId12"/>
    <p:sldId id="265" r:id="rId13"/>
    <p:sldId id="266" r:id="rId14"/>
  </p:sldIdLst>
  <p:sldSz cx="18288000" cy="10287000"/>
  <p:notesSz cx="6858000" cy="9144000"/>
  <p:embeddedFontLst>
    <p:embeddedFont>
      <p:font typeface="Clear Sans Regular Bold" panose="020B0603030202020304"/>
      <p:regular r:id="rId18"/>
    </p:embeddedFont>
    <p:embeddedFont>
      <p:font typeface="Calibri" panose="020F0502020204030204" charset="0"/>
      <p:regular r:id="rId19"/>
      <p:bold r:id="rId20"/>
      <p:italic r:id="rId21"/>
      <p:boldItalic r:id="rId22"/>
    </p:embeddedFont>
    <p:embeddedFont>
      <p:font typeface="Book Antiqua" panose="0204060205030503030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 showGuides="1">
      <p:cViewPr varScale="1">
        <p:scale>
          <a:sx n="57" d="100"/>
          <a:sy n="57" d="100"/>
        </p:scale>
        <p:origin x="62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font" Target="fonts/font9.fntdata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B%20VENKATA%20RAMANA\Downloads\Task%203_Final%20Content%20Data%20set.csv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B%20VENKATA%20RAMANA\Downloads\Task%203_Final%20Content%20Data%20set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most favorite categories</a:t>
            </a:r>
          </a:p>
          <a:p>
            <a:pPr defTabSz="914400">
              <a:defRPr lang="en-US" sz="14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'[Task 3_Final Content Data set.csv]Sheet1'!$A$1:$A$5</c:f>
              <c:strCache>
                <c:ptCount val="5"/>
                <c:pt idx="0">
                  <c:v>animals</c:v>
                </c:pt>
                <c:pt idx="1">
                  <c:v>cooking</c:v>
                </c:pt>
                <c:pt idx="2">
                  <c:v>culture</c:v>
                </c:pt>
                <c:pt idx="3">
                  <c:v>dogs</c:v>
                </c:pt>
                <c:pt idx="4">
                  <c:v>education</c:v>
                </c:pt>
              </c:strCache>
            </c:strRef>
          </c:cat>
          <c:val>
            <c:numRef>
              <c:f>'[Task 3_Final Content Data set.csv]Sheet1'!$B$1:$B$5</c:f>
              <c:numCache>
                <c:formatCode>General</c:formatCode>
                <c:ptCount val="5"/>
                <c:pt idx="0">
                  <c:v>74965</c:v>
                </c:pt>
                <c:pt idx="1">
                  <c:v>64756</c:v>
                </c:pt>
                <c:pt idx="2">
                  <c:v>66579</c:v>
                </c:pt>
                <c:pt idx="3">
                  <c:v>52511</c:v>
                </c:pt>
                <c:pt idx="4">
                  <c:v>57436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46"/>
        <c:overlap val="-28"/>
        <c:axId val="875641058"/>
        <c:axId val="823352555"/>
      </c:barChart>
      <c:catAx>
        <c:axId val="875641058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23352555"/>
        <c:crosses val="autoZero"/>
        <c:auto val="1"/>
        <c:lblAlgn val="ctr"/>
        <c:lblOffset val="100"/>
        <c:noMultiLvlLbl val="0"/>
      </c:catAx>
      <c:valAx>
        <c:axId val="823352555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7564105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sz="2000">
                <a:latin typeface="Book Antiqua" panose="02040602050305030304" charset="0"/>
                <a:cs typeface="Book Antiqua" panose="02040602050305030304" charset="0"/>
              </a:rPr>
              <a:t>segment counts</a:t>
            </a:r>
            <a:endParaRPr sz="2000">
              <a:latin typeface="Book Antiqua" panose="02040602050305030304" charset="0"/>
              <a:cs typeface="Book Antiqua" panose="02040602050305030304" charset="0"/>
            </a:endParaRPr>
          </a:p>
          <a:p>
            <a:pPr defTabSz="914400">
              <a:defRPr lang="en-US" sz="14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sz="2000">
              <a:latin typeface="Book Antiqua" panose="02040602050305030304" charset="0"/>
              <a:cs typeface="Book Antiqua" panose="02040602050305030304" charset="0"/>
            </a:endParaRPr>
          </a:p>
        </c:rich>
      </c:tx>
      <c:layout>
        <c:manualLayout>
          <c:xMode val="edge"/>
          <c:yMode val="edge"/>
          <c:x val="0.439908341443005"/>
          <c:y val="0.207041529130029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'[Task 3_Final Content Data set.csv]Sheet2'!$E$2</c:f>
              <c:strCache>
                <c:ptCount val="1"/>
                <c:pt idx="0">
                  <c:v>photo</c:v>
                </c:pt>
              </c:strCache>
            </c:strRef>
          </c:tx>
          <c:spPr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90000">
                  <a:schemeClr val="accent1"/>
                </a:gs>
              </a:gsLst>
              <a:lin ang="5400000" scaled="0"/>
            </a:gradFill>
            <a:ln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76200" dist="25400" dir="2700000" algn="tl" rotWithShape="0">
                <a:schemeClr val="accent1">
                  <a:lumMod val="50000"/>
                  <a:alpha val="30000"/>
                </a:scheme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'[Task 3_Final Content Data set.csv]Sheet2'!$F$1:$I$1</c:f>
              <c:strCache>
                <c:ptCount val="4"/>
                <c:pt idx="0">
                  <c:v>count</c:v>
                </c:pt>
                <c:pt idx="1">
                  <c:v>positive score</c:v>
                </c:pt>
                <c:pt idx="2">
                  <c:v>negativescore</c:v>
                </c:pt>
                <c:pt idx="3">
                  <c:v>neutral score</c:v>
                </c:pt>
              </c:strCache>
            </c:strRef>
          </c:cat>
          <c:val>
            <c:numRef>
              <c:f>'[Task 3_Final Content Data set.csv]Sheet2'!$F$2:$I$2</c:f>
              <c:numCache>
                <c:formatCode>General</c:formatCode>
                <c:ptCount val="4"/>
                <c:pt idx="0">
                  <c:v>6589</c:v>
                </c:pt>
                <c:pt idx="1">
                  <c:v>3700</c:v>
                </c:pt>
                <c:pt idx="2">
                  <c:v>2057</c:v>
                </c:pt>
                <c:pt idx="3">
                  <c:v>832</c:v>
                </c:pt>
              </c:numCache>
            </c:numRef>
          </c:val>
        </c:ser>
        <c:ser>
          <c:idx val="1"/>
          <c:order val="1"/>
          <c:tx>
            <c:strRef>
              <c:f>'[Task 3_Final Content Data set.csv]Sheet2'!$E$3</c:f>
              <c:strCache>
                <c:ptCount val="1"/>
                <c:pt idx="0">
                  <c:v>video</c:v>
                </c:pt>
              </c:strCache>
            </c:strRef>
          </c:tx>
          <c:spPr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90000">
                  <a:schemeClr val="accent2"/>
                </a:gs>
              </a:gsLst>
              <a:lin ang="5400000" scaled="0"/>
            </a:gradFill>
            <a:ln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76200" dist="25400" dir="2700000" algn="tl" rotWithShape="0">
                <a:schemeClr val="accent2">
                  <a:lumMod val="50000"/>
                  <a:alpha val="30000"/>
                </a:scheme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'[Task 3_Final Content Data set.csv]Sheet2'!$F$1:$I$1</c:f>
              <c:strCache>
                <c:ptCount val="4"/>
                <c:pt idx="0">
                  <c:v>count</c:v>
                </c:pt>
                <c:pt idx="1">
                  <c:v>positive score</c:v>
                </c:pt>
                <c:pt idx="2">
                  <c:v>negativescore</c:v>
                </c:pt>
                <c:pt idx="3">
                  <c:v>neutral score</c:v>
                </c:pt>
              </c:strCache>
            </c:strRef>
          </c:cat>
          <c:val>
            <c:numRef>
              <c:f>'[Task 3_Final Content Data set.csv]Sheet2'!$F$3:$I$3</c:f>
              <c:numCache>
                <c:formatCode>General</c:formatCode>
                <c:ptCount val="4"/>
                <c:pt idx="0">
                  <c:v>6245</c:v>
                </c:pt>
                <c:pt idx="1">
                  <c:v>3510</c:v>
                </c:pt>
                <c:pt idx="2">
                  <c:v>1943</c:v>
                </c:pt>
                <c:pt idx="3">
                  <c:v>792</c:v>
                </c:pt>
              </c:numCache>
            </c:numRef>
          </c:val>
        </c:ser>
        <c:ser>
          <c:idx val="2"/>
          <c:order val="2"/>
          <c:tx>
            <c:strRef>
              <c:f>'[Task 3_Final Content Data set.csv]Sheet2'!$E$4</c:f>
              <c:strCache>
                <c:ptCount val="1"/>
                <c:pt idx="0">
                  <c:v>GIF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90000">
                  <a:schemeClr val="accent3"/>
                </a:gs>
              </a:gsLst>
              <a:lin ang="5400000" scaled="0"/>
            </a:gradFill>
            <a:ln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76200" dist="25400" dir="2700000" algn="tl" rotWithShape="0">
                <a:schemeClr val="accent3">
                  <a:lumMod val="50000"/>
                  <a:alpha val="30000"/>
                </a:scheme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'[Task 3_Final Content Data set.csv]Sheet2'!$F$1:$I$1</c:f>
              <c:strCache>
                <c:ptCount val="4"/>
                <c:pt idx="0">
                  <c:v>count</c:v>
                </c:pt>
                <c:pt idx="1">
                  <c:v>positive score</c:v>
                </c:pt>
                <c:pt idx="2">
                  <c:v>negativescore</c:v>
                </c:pt>
                <c:pt idx="3">
                  <c:v>neutral score</c:v>
                </c:pt>
              </c:strCache>
            </c:strRef>
          </c:cat>
          <c:val>
            <c:numRef>
              <c:f>'[Task 3_Final Content Data set.csv]Sheet2'!$F$4:$I$4</c:f>
              <c:numCache>
                <c:formatCode>General</c:formatCode>
                <c:ptCount val="4"/>
                <c:pt idx="0">
                  <c:v>6079</c:v>
                </c:pt>
                <c:pt idx="1">
                  <c:v>3381</c:v>
                </c:pt>
                <c:pt idx="2">
                  <c:v>1924</c:v>
                </c:pt>
                <c:pt idx="3">
                  <c:v>774</c:v>
                </c:pt>
              </c:numCache>
            </c:numRef>
          </c:val>
        </c:ser>
        <c:ser>
          <c:idx val="3"/>
          <c:order val="3"/>
          <c:tx>
            <c:strRef>
              <c:f>'[Task 3_Final Content Data set.csv]Sheet2'!$E$5</c:f>
              <c:strCache>
                <c:ptCount val="1"/>
                <c:pt idx="0">
                  <c:v>audio</c:v>
                </c:pt>
              </c:strCache>
            </c:strRef>
          </c:tx>
          <c:spPr>
            <a:gradFill>
              <a:gsLst>
                <a:gs pos="0">
                  <a:schemeClr val="accent4">
                    <a:lumMod val="40000"/>
                    <a:lumOff val="60000"/>
                  </a:schemeClr>
                </a:gs>
                <a:gs pos="90000">
                  <a:schemeClr val="accent4"/>
                </a:gs>
              </a:gsLst>
              <a:lin ang="5400000" scaled="0"/>
            </a:gradFill>
            <a:ln>
              <a:gradFill>
                <a:gsLst>
                  <a:gs pos="0">
                    <a:schemeClr val="accent4"/>
                  </a:gs>
                  <a:gs pos="100000">
                    <a:schemeClr val="accent4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76200" dist="25400" dir="2700000" algn="tl" rotWithShape="0">
                <a:schemeClr val="accent4">
                  <a:lumMod val="50000"/>
                  <a:alpha val="30000"/>
                </a:scheme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'[Task 3_Final Content Data set.csv]Sheet2'!$F$1:$I$1</c:f>
              <c:strCache>
                <c:ptCount val="4"/>
                <c:pt idx="0">
                  <c:v>count</c:v>
                </c:pt>
                <c:pt idx="1">
                  <c:v>positive score</c:v>
                </c:pt>
                <c:pt idx="2">
                  <c:v>negativescore</c:v>
                </c:pt>
                <c:pt idx="3">
                  <c:v>neutral score</c:v>
                </c:pt>
              </c:strCache>
            </c:strRef>
          </c:cat>
          <c:val>
            <c:numRef>
              <c:f>'[Task 3_Final Content Data set.csv]Sheet2'!$F$5:$I$5</c:f>
              <c:numCache>
                <c:formatCode>General</c:formatCode>
                <c:ptCount val="4"/>
                <c:pt idx="0">
                  <c:v>5660</c:v>
                </c:pt>
                <c:pt idx="1">
                  <c:v>3216</c:v>
                </c:pt>
                <c:pt idx="2">
                  <c:v>1771</c:v>
                </c:pt>
                <c:pt idx="3">
                  <c:v>673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60"/>
        <c:overlap val="-32"/>
        <c:axId val="881305270"/>
        <c:axId val="236794104"/>
      </c:barChart>
      <c:catAx>
        <c:axId val="881305270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36794104"/>
        <c:crosses val="autoZero"/>
        <c:auto val="1"/>
        <c:lblAlgn val="ctr"/>
        <c:lblOffset val="100"/>
        <c:noMultiLvlLbl val="0"/>
      </c:catAx>
      <c:valAx>
        <c:axId val="23679410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8130527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0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noFill/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100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gradFill>
        <a:gsLst>
          <a:gs pos="0">
            <a:schemeClr val="phClr">
              <a:lumMod val="40000"/>
              <a:lumOff val="60000"/>
            </a:schemeClr>
          </a:gs>
          <a:gs pos="90000">
            <a:schemeClr val="phClr"/>
          </a:gs>
        </a:gsLst>
        <a:lin ang="5400000" scaled="0"/>
      </a:gradFill>
      <a:ln>
        <a:gradFill>
          <a:gsLst>
            <a:gs pos="0">
              <a:schemeClr val="phClr"/>
            </a:gs>
            <a:gs pos="100000">
              <a:schemeClr val="phClr">
                <a:lumMod val="75000"/>
              </a:schemeClr>
            </a:gs>
          </a:gsLst>
          <a:lin ang="5400000" scaled="1"/>
        </a:gradFill>
      </a:ln>
      <a:effectLst>
        <a:outerShdw blurRad="76200" dist="25400" dir="2700000" algn="tl" rotWithShape="0">
          <a:schemeClr val="phClr">
            <a:lumMod val="50000"/>
            <a:alpha val="30000"/>
          </a:schemeClr>
        </a:outerShdw>
      </a:effectLst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svg"/><Relationship Id="rId3" Type="http://schemas.openxmlformats.org/officeDocument/2006/relationships/image" Target="../media/image3.jpeg"/><Relationship Id="rId2" Type="http://schemas.openxmlformats.org/officeDocument/2006/relationships/image" Target="../media/image2.sv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jpeg"/><Relationship Id="rId3" Type="http://schemas.openxmlformats.org/officeDocument/2006/relationships/image" Target="../media/image19.jpeg"/><Relationship Id="rId2" Type="http://schemas.openxmlformats.org/officeDocument/2006/relationships/image" Target="../media/image18.svg"/><Relationship Id="rId1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svg"/><Relationship Id="rId3" Type="http://schemas.openxmlformats.org/officeDocument/2006/relationships/image" Target="../media/image1.jpeg"/><Relationship Id="rId2" Type="http://schemas.openxmlformats.org/officeDocument/2006/relationships/image" Target="../media/image21.svg"/><Relationship Id="rId1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svg"/><Relationship Id="rId3" Type="http://schemas.openxmlformats.org/officeDocument/2006/relationships/image" Target="../media/image7.jpeg"/><Relationship Id="rId2" Type="http://schemas.openxmlformats.org/officeDocument/2006/relationships/image" Target="../media/image6.svg"/><Relationship Id="rId1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svg"/><Relationship Id="rId3" Type="http://schemas.openxmlformats.org/officeDocument/2006/relationships/image" Target="../media/image9.jpeg"/><Relationship Id="rId2" Type="http://schemas.openxmlformats.org/officeDocument/2006/relationships/image" Target="../media/image2.sv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3.jpeg"/><Relationship Id="rId6" Type="http://schemas.openxmlformats.org/officeDocument/2006/relationships/image" Target="../media/image12.svg"/><Relationship Id="rId5" Type="http://schemas.openxmlformats.org/officeDocument/2006/relationships/image" Target="../media/image11.jpeg"/><Relationship Id="rId4" Type="http://schemas.openxmlformats.org/officeDocument/2006/relationships/image" Target="../media/image2.svg"/><Relationship Id="rId3" Type="http://schemas.openxmlformats.org/officeDocument/2006/relationships/image" Target="../media/image1.jpeg"/><Relationship Id="rId2" Type="http://schemas.openxmlformats.org/officeDocument/2006/relationships/image" Target="../media/image6.sv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3" Type="http://schemas.openxmlformats.org/officeDocument/2006/relationships/image" Target="../media/image14.jpeg"/><Relationship Id="rId2" Type="http://schemas.openxmlformats.org/officeDocument/2006/relationships/image" Target="../media/image8.svg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svg"/><Relationship Id="rId3" Type="http://schemas.openxmlformats.org/officeDocument/2006/relationships/image" Target="../media/image3.jpeg"/><Relationship Id="rId2" Type="http://schemas.openxmlformats.org/officeDocument/2006/relationships/image" Target="../media/image2.sv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svg"/><Relationship Id="rId3" Type="http://schemas.openxmlformats.org/officeDocument/2006/relationships/image" Target="../media/image7.jpeg"/><Relationship Id="rId2" Type="http://schemas.openxmlformats.org/officeDocument/2006/relationships/image" Target="../media/image18.svg"/><Relationship Id="rId1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1.xml"/><Relationship Id="rId5" Type="http://schemas.openxmlformats.org/officeDocument/2006/relationships/image" Target="../media/image6.svg"/><Relationship Id="rId4" Type="http://schemas.openxmlformats.org/officeDocument/2006/relationships/image" Target="../media/image5.jpeg"/><Relationship Id="rId3" Type="http://schemas.openxmlformats.org/officeDocument/2006/relationships/image" Target="../media/image8.svg"/><Relationship Id="rId2" Type="http://schemas.openxmlformats.org/officeDocument/2006/relationships/image" Target="../media/image7.jpeg"/><Relationship Id="rId1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2.xml"/><Relationship Id="rId5" Type="http://schemas.openxmlformats.org/officeDocument/2006/relationships/image" Target="../media/image6.svg"/><Relationship Id="rId4" Type="http://schemas.openxmlformats.org/officeDocument/2006/relationships/image" Target="../media/image5.jpeg"/><Relationship Id="rId3" Type="http://schemas.openxmlformats.org/officeDocument/2006/relationships/image" Target="../media/image8.svg"/><Relationship Id="rId2" Type="http://schemas.openxmlformats.org/officeDocument/2006/relationships/image" Target="../media/image7.jpeg"/><Relationship Id="rId1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3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10535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</a:t>
            </a:r>
            <a:endParaRPr lang="en-US" sz="10535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  <a:p>
            <a:pPr algn="ctr">
              <a:lnSpc>
                <a:spcPts val="11060"/>
              </a:lnSpc>
            </a:pPr>
            <a:r>
              <a:rPr lang="en-US" sz="10535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Bazz</a:t>
            </a:r>
            <a:endParaRPr lang="en-US" sz="10535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  <a:endParaRPr lang="en-US" sz="8000" spc="-80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/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/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/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/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/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/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 Box 16"/>
          <p:cNvSpPr txBox="1"/>
          <p:nvPr/>
        </p:nvSpPr>
        <p:spPr>
          <a:xfrm>
            <a:off x="11353800" y="1185545"/>
            <a:ext cx="5825490" cy="5939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T</a:t>
            </a:r>
            <a:r>
              <a:rPr lang="en-US">
                <a:latin typeface="Book Antiqua" panose="02040602050305030304" charset="0"/>
                <a:cs typeface="Book Antiqua" panose="02040602050305030304" charset="0"/>
              </a:rPr>
              <a:t>here are a total of 16 distinct content categories.</a:t>
            </a:r>
            <a:endParaRPr lang="en-US">
              <a:latin typeface="Book Antiqua" panose="02040602050305030304" charset="0"/>
              <a:cs typeface="Book Antiqua" panose="02040602050305030304" charset="0"/>
            </a:endParaRPr>
          </a:p>
          <a:p>
            <a:endParaRPr lang="en-US">
              <a:latin typeface="Book Antiqua" panose="02040602050305030304" charset="0"/>
              <a:cs typeface="Book Antiqua" panose="02040602050305030304" charset="0"/>
            </a:endParaRPr>
          </a:p>
          <a:p>
            <a:r>
              <a:rPr lang="en-US">
                <a:latin typeface="Book Antiqua" panose="02040602050305030304" charset="0"/>
                <a:cs typeface="Book Antiqua" panose="02040602050305030304" charset="0"/>
              </a:rPr>
              <a:t>Out of which Animal and Science categories are the most popular one.</a:t>
            </a:r>
            <a:endParaRPr lang="en-US">
              <a:latin typeface="Book Antiqua" panose="02040602050305030304" charset="0"/>
              <a:cs typeface="Book Antiqua" panose="02040602050305030304" charset="0"/>
            </a:endParaRPr>
          </a:p>
          <a:p>
            <a:endParaRPr lang="en-US">
              <a:latin typeface="Book Antiqua" panose="02040602050305030304" charset="0"/>
              <a:cs typeface="Book Antiqua" panose="02040602050305030304" charset="0"/>
            </a:endParaRPr>
          </a:p>
          <a:p>
            <a:r>
              <a:rPr lang="en-US">
                <a:latin typeface="Book Antiqua" panose="02040602050305030304" charset="0"/>
                <a:cs typeface="Book Antiqua" panose="02040602050305030304" charset="0"/>
              </a:rPr>
              <a:t>4 type of content - Photo, Video, Gif and Audio,</a:t>
            </a:r>
            <a:endParaRPr lang="en-US">
              <a:latin typeface="Book Antiqua" panose="02040602050305030304" charset="0"/>
              <a:cs typeface="Book Antiqua" panose="02040602050305030304" charset="0"/>
            </a:endParaRPr>
          </a:p>
          <a:p>
            <a:endParaRPr lang="en-US">
              <a:latin typeface="Book Antiqua" panose="02040602050305030304" charset="0"/>
              <a:cs typeface="Book Antiqua" panose="02040602050305030304" charset="0"/>
            </a:endParaRPr>
          </a:p>
          <a:p>
            <a:r>
              <a:rPr lang="en-US">
                <a:latin typeface="Book Antiqua" panose="02040602050305030304" charset="0"/>
                <a:cs typeface="Book Antiqua" panose="02040602050305030304" charset="0"/>
              </a:rPr>
              <a:t>• Out of which people prefer photo and video.</a:t>
            </a:r>
            <a:endParaRPr lang="en-US">
              <a:latin typeface="Book Antiqua" panose="02040602050305030304" charset="0"/>
              <a:cs typeface="Book Antiqua" panose="02040602050305030304" charset="0"/>
            </a:endParaRPr>
          </a:p>
          <a:p>
            <a:endParaRPr lang="en-US">
              <a:latin typeface="Book Antiqua" panose="02040602050305030304" charset="0"/>
              <a:cs typeface="Book Antiqua" panose="02040602050305030304" charset="0"/>
            </a:endParaRPr>
          </a:p>
          <a:p>
            <a:r>
              <a:rPr lang="en-US">
                <a:latin typeface="Book Antiqua" panose="02040602050305030304" charset="0"/>
                <a:cs typeface="Book Antiqua" panose="02040602050305030304" charset="0"/>
              </a:rPr>
              <a:t>May month has the highest number of posts.</a:t>
            </a:r>
            <a:endParaRPr lang="en-US">
              <a:latin typeface="Book Antiqua" panose="02040602050305030304" charset="0"/>
              <a:cs typeface="Book Antiqua" panose="02040602050305030304" charset="0"/>
            </a:endParaRPr>
          </a:p>
          <a:p>
            <a:endParaRPr lang="en-US">
              <a:latin typeface="Book Antiqua" panose="02040602050305030304" charset="0"/>
              <a:cs typeface="Book Antiqua" panose="02040602050305030304" charset="0"/>
            </a:endParaRPr>
          </a:p>
          <a:p>
            <a:r>
              <a:rPr lang="en-US" sz="2000" b="1">
                <a:latin typeface="Book Antiqua" panose="02040602050305030304" charset="0"/>
                <a:cs typeface="Book Antiqua" panose="02040602050305030304" charset="0"/>
              </a:rPr>
              <a:t>Conclusion</a:t>
            </a:r>
            <a:endParaRPr lang="en-US" sz="2000" b="1">
              <a:latin typeface="Book Antiqua" panose="02040602050305030304" charset="0"/>
              <a:cs typeface="Book Antiqua" panose="02040602050305030304" charset="0"/>
            </a:endParaRPr>
          </a:p>
          <a:p>
            <a:endParaRPr lang="en-US">
              <a:latin typeface="Book Antiqua" panose="02040602050305030304" charset="0"/>
              <a:cs typeface="Book Antiqua" panose="02040602050305030304" charset="0"/>
            </a:endParaRPr>
          </a:p>
          <a:p>
            <a:r>
              <a:rPr lang="en-US">
                <a:latin typeface="Book Antiqua" panose="02040602050305030304" charset="0"/>
                <a:cs typeface="Book Antiqua" panose="02040602050305030304" charset="0"/>
              </a:rPr>
              <a:t>Should focus more on the top 5 categories that's animal, technology, science, healthy eating and food.</a:t>
            </a:r>
            <a:endParaRPr lang="en-US">
              <a:latin typeface="Book Antiqua" panose="02040602050305030304" charset="0"/>
              <a:cs typeface="Book Antiqua" panose="02040602050305030304" charset="0"/>
            </a:endParaRPr>
          </a:p>
          <a:p>
            <a:endParaRPr lang="en-US">
              <a:latin typeface="Book Antiqua" panose="02040602050305030304" charset="0"/>
              <a:cs typeface="Book Antiqua" panose="02040602050305030304" charset="0"/>
            </a:endParaRPr>
          </a:p>
          <a:p>
            <a:r>
              <a:rPr lang="en-US">
                <a:latin typeface="Book Antiqua" panose="02040602050305030304" charset="0"/>
                <a:cs typeface="Book Antiqua" panose="02040602050305030304" charset="0"/>
              </a:rPr>
              <a:t>create campaign to specifically target those audiences</a:t>
            </a:r>
            <a:endParaRPr lang="en-US">
              <a:latin typeface="Book Antiqua" panose="02040602050305030304" charset="0"/>
              <a:cs typeface="Book Antiqua" panose="02040602050305030304" charset="0"/>
            </a:endParaRPr>
          </a:p>
          <a:p>
            <a:endParaRPr lang="en-US">
              <a:latin typeface="Book Antiqua" panose="02040602050305030304" charset="0"/>
              <a:cs typeface="Book Antiqua" panose="02040602050305030304" charset="0"/>
            </a:endParaRPr>
          </a:p>
          <a:p>
            <a:r>
              <a:rPr lang="en-US">
                <a:latin typeface="Book Antiqua" panose="02040602050305030304" charset="0"/>
                <a:cs typeface="Book Antiqua" panose="02040602050305030304" charset="0"/>
              </a:rPr>
              <a:t>Need to maximize in the month of January, may and august as they number of posts in these months are the highest</a:t>
            </a:r>
            <a:endParaRPr lang="en-US">
              <a:latin typeface="Book Antiqua" panose="02040602050305030304" charset="0"/>
              <a:cs typeface="Book Antiqua" panose="020406020503050303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  <a:endParaRPr lang="en-US" sz="2600" spc="-26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  <a:endParaRPr lang="en-US" sz="80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  <a:endPara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  <a:endParaRPr lang="en-US" sz="80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  <p:sp>
        <p:nvSpPr>
          <p:cNvPr id="34" name="Text Box 33"/>
          <p:cNvSpPr txBox="1"/>
          <p:nvPr/>
        </p:nvSpPr>
        <p:spPr>
          <a:xfrm>
            <a:off x="8870950" y="3498850"/>
            <a:ext cx="6597650" cy="31419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400">
                <a:latin typeface="Book Antiqua" panose="02040602050305030304" charset="0"/>
                <a:cs typeface="Book Antiqua" panose="02040602050305030304" charset="0"/>
              </a:rPr>
              <a:t>Social Buzz is a fast growing technology unicorn that need to adapt quickly to it's global scale. Accenture has begun a 3 month POC focusing on these tasks:</a:t>
            </a:r>
            <a:endParaRPr lang="en-US" sz="2400">
              <a:latin typeface="Book Antiqua" panose="02040602050305030304" charset="0"/>
              <a:cs typeface="Book Antiqua" panose="02040602050305030304" charset="0"/>
            </a:endParaRPr>
          </a:p>
          <a:p>
            <a:endParaRPr lang="en-US" sz="2400">
              <a:latin typeface="Book Antiqua" panose="02040602050305030304" charset="0"/>
              <a:cs typeface="Book Antiqua" panose="02040602050305030304" charset="0"/>
            </a:endParaRPr>
          </a:p>
          <a:p>
            <a:r>
              <a:rPr lang="en-US" sz="2400">
                <a:latin typeface="Book Antiqua" panose="02040602050305030304" charset="0"/>
                <a:cs typeface="Book Antiqua" panose="02040602050305030304" charset="0"/>
              </a:rPr>
              <a:t>An audit of Social Buzz's big data practice Recommendations for a successful IPO Analysis to find Social Buzz's top 5 most popular categories of content</a:t>
            </a:r>
            <a:endParaRPr lang="en-US" sz="2400">
              <a:latin typeface="Book Antiqua" panose="02040602050305030304" charset="0"/>
              <a:cs typeface="Book Antiqua" panose="020406020503050303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  <a:endParaRPr lang="en-US" sz="80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2895600" y="5474335"/>
            <a:ext cx="637540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atin typeface="Book Antiqua" panose="02040602050305030304" charset="0"/>
                <a:cs typeface="Book Antiqua" panose="02040602050305030304" charset="0"/>
              </a:rPr>
              <a:t>Over 100000 posts per day</a:t>
            </a:r>
            <a:endParaRPr lang="en-US" sz="2400">
              <a:latin typeface="Book Antiqua" panose="02040602050305030304" charset="0"/>
              <a:cs typeface="Book Antiqua" panose="02040602050305030304" charset="0"/>
            </a:endParaRPr>
          </a:p>
          <a:p>
            <a:endParaRPr lang="en-US" sz="2400">
              <a:latin typeface="Book Antiqua" panose="02040602050305030304" charset="0"/>
              <a:cs typeface="Book Antiqua" panose="02040602050305030304" charset="0"/>
            </a:endParaRPr>
          </a:p>
          <a:p>
            <a:r>
              <a:rPr lang="en-US" sz="2400">
                <a:latin typeface="Book Antiqua" panose="02040602050305030304" charset="0"/>
                <a:cs typeface="Book Antiqua" panose="02040602050305030304" charset="0"/>
              </a:rPr>
              <a:t>36,500,000 pieces of content per year!</a:t>
            </a:r>
            <a:endParaRPr lang="en-US" sz="2400">
              <a:latin typeface="Book Antiqua" panose="02040602050305030304" charset="0"/>
              <a:cs typeface="Book Antiqua" panose="02040602050305030304" charset="0"/>
            </a:endParaRPr>
          </a:p>
          <a:p>
            <a:endParaRPr lang="en-US" sz="2400">
              <a:latin typeface="Book Antiqua" panose="02040602050305030304" charset="0"/>
              <a:cs typeface="Book Antiqua" panose="02040602050305030304" charset="0"/>
            </a:endParaRPr>
          </a:p>
          <a:p>
            <a:r>
              <a:rPr lang="en-US" sz="2400">
                <a:latin typeface="Book Antiqua" panose="02040602050305030304" charset="0"/>
                <a:cs typeface="Book Antiqua" panose="02040602050305030304" charset="0"/>
              </a:rPr>
              <a:t>But how to capitalize on it when there is so much?</a:t>
            </a:r>
            <a:endParaRPr lang="en-US" sz="2400">
              <a:latin typeface="Book Antiqua" panose="02040602050305030304" charset="0"/>
              <a:cs typeface="Book Antiqua" panose="02040602050305030304" charset="0"/>
            </a:endParaRPr>
          </a:p>
          <a:p>
            <a:endParaRPr lang="en-US" sz="2400">
              <a:latin typeface="Book Antiqua" panose="02040602050305030304" charset="0"/>
              <a:cs typeface="Book Antiqua" panose="02040602050305030304" charset="0"/>
            </a:endParaRPr>
          </a:p>
          <a:p>
            <a:r>
              <a:rPr lang="en-US" sz="2400">
                <a:latin typeface="Book Antiqua" panose="02040602050305030304" charset="0"/>
                <a:cs typeface="Book Antiqua" panose="02040602050305030304" charset="0"/>
              </a:rPr>
              <a:t>Analysis to find Social Buzz's top 5 most popular categories of content</a:t>
            </a:r>
            <a:endParaRPr lang="en-US" sz="2400">
              <a:latin typeface="Book Antiqua" panose="02040602050305030304" charset="0"/>
              <a:cs typeface="Book Antiqua" panose="020406020503050303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  <a:endParaRPr lang="en-US" sz="8000" spc="-80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  <p:sp>
        <p:nvSpPr>
          <p:cNvPr id="33" name="Text Box 32"/>
          <p:cNvSpPr txBox="1"/>
          <p:nvPr/>
        </p:nvSpPr>
        <p:spPr>
          <a:xfrm>
            <a:off x="14020800" y="1386205"/>
            <a:ext cx="333883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 b="1"/>
              <a:t>marcus rompton</a:t>
            </a:r>
            <a:endParaRPr lang="en-US" sz="3200" b="1"/>
          </a:p>
          <a:p>
            <a:r>
              <a:rPr lang="en-US"/>
              <a:t>senior principle</a:t>
            </a:r>
            <a:endParaRPr lang="en-US"/>
          </a:p>
        </p:txBody>
      </p:sp>
      <p:sp>
        <p:nvSpPr>
          <p:cNvPr id="34" name="Text Box 33"/>
          <p:cNvSpPr txBox="1"/>
          <p:nvPr/>
        </p:nvSpPr>
        <p:spPr>
          <a:xfrm>
            <a:off x="14249400" y="4686300"/>
            <a:ext cx="321056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200" b="1">
                <a:sym typeface="+mn-ea"/>
              </a:rPr>
              <a:t>James rompton</a:t>
            </a:r>
            <a:endParaRPr lang="en-US" sz="3200" b="1">
              <a:sym typeface="+mn-ea"/>
            </a:endParaRPr>
          </a:p>
        </p:txBody>
      </p:sp>
      <p:sp>
        <p:nvSpPr>
          <p:cNvPr id="35" name="Text Box 34"/>
          <p:cNvSpPr txBox="1"/>
          <p:nvPr/>
        </p:nvSpPr>
        <p:spPr>
          <a:xfrm>
            <a:off x="14325600" y="7737475"/>
            <a:ext cx="6096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/>
              <a:t>Alex</a:t>
            </a:r>
            <a:endParaRPr lang="en-US" sz="36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  <a:endParaRPr lang="en-US" sz="80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0"/>
              </a:lnSpc>
            </a:pPr>
            <a:r>
              <a:rPr lang="en-US" sz="7190" spc="-640" dirty="0">
                <a:solidFill>
                  <a:srgbClr val="FFFFFF"/>
                </a:solidFill>
                <a:latin typeface="Clear Sans Regular Bold" panose="020B0603030202020304"/>
              </a:rPr>
              <a:t>1</a:t>
            </a:r>
            <a:endParaRPr lang="en-US" sz="7190" spc="-640" dirty="0">
              <a:solidFill>
                <a:srgbClr val="FFFFFF"/>
              </a:solidFill>
              <a:latin typeface="Clear Sans Regular Bold" panose="020B0603030202020304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0"/>
              </a:lnSpc>
            </a:pPr>
            <a:r>
              <a:rPr lang="en-US" sz="7190" spc="-640" dirty="0">
                <a:solidFill>
                  <a:srgbClr val="FFFFFF"/>
                </a:solidFill>
                <a:latin typeface="Clear Sans Regular Bold" panose="020B0603030202020304"/>
              </a:rPr>
              <a:t>2</a:t>
            </a:r>
            <a:endParaRPr lang="en-US" sz="7190" spc="-640" dirty="0">
              <a:solidFill>
                <a:srgbClr val="FFFFFF"/>
              </a:solidFill>
              <a:latin typeface="Clear Sans Regular Bold" panose="020B0603030202020304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0"/>
              </a:lnSpc>
            </a:pPr>
            <a:r>
              <a:rPr lang="en-US" sz="7190" spc="-640">
                <a:solidFill>
                  <a:srgbClr val="FFFFFF"/>
                </a:solidFill>
                <a:latin typeface="Clear Sans Regular Bold" panose="020B0603030202020304"/>
              </a:rPr>
              <a:t>5</a:t>
            </a:r>
            <a:endParaRPr lang="en-US" sz="7190" spc="-640">
              <a:solidFill>
                <a:srgbClr val="FFFFFF"/>
              </a:solidFill>
              <a:latin typeface="Clear Sans Regular Bold" panose="020B0603030202020304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0"/>
              </a:lnSpc>
            </a:pPr>
            <a:r>
              <a:rPr lang="en-US" sz="7190" spc="-640" dirty="0">
                <a:solidFill>
                  <a:srgbClr val="FFFFFF"/>
                </a:solidFill>
                <a:latin typeface="Clear Sans Regular Bold" panose="020B0603030202020304"/>
              </a:rPr>
              <a:t>4</a:t>
            </a:r>
            <a:endParaRPr lang="en-US" sz="7190" spc="-640" dirty="0">
              <a:solidFill>
                <a:srgbClr val="FFFFFF"/>
              </a:solidFill>
              <a:latin typeface="Clear Sans Regular Bold" panose="020B0603030202020304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0"/>
              </a:lnSpc>
            </a:pPr>
            <a:r>
              <a:rPr lang="en-US" sz="7190" spc="-640" dirty="0">
                <a:solidFill>
                  <a:srgbClr val="FFFFFF"/>
                </a:solidFill>
                <a:latin typeface="Clear Sans Regular Bold" panose="020B0603030202020304"/>
              </a:rPr>
              <a:t>3</a:t>
            </a:r>
            <a:endParaRPr lang="en-US" sz="7190" spc="-640" dirty="0">
              <a:solidFill>
                <a:srgbClr val="FFFFFF"/>
              </a:solidFill>
              <a:latin typeface="Clear Sans Regular Bold" panose="020B0603030202020304"/>
            </a:endParaRPr>
          </a:p>
        </p:txBody>
      </p:sp>
      <p:sp>
        <p:nvSpPr>
          <p:cNvPr id="39" name="Text Box 38"/>
          <p:cNvSpPr txBox="1"/>
          <p:nvPr/>
        </p:nvSpPr>
        <p:spPr>
          <a:xfrm>
            <a:off x="3810000" y="952500"/>
            <a:ext cx="35128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/>
              <a:t>DATA  UNDERSTANDING</a:t>
            </a:r>
            <a:endParaRPr lang="en-US" sz="2400"/>
          </a:p>
          <a:p>
            <a:endParaRPr lang="en-US" sz="2400"/>
          </a:p>
        </p:txBody>
      </p:sp>
      <p:sp>
        <p:nvSpPr>
          <p:cNvPr id="40" name="Text Box 39"/>
          <p:cNvSpPr txBox="1"/>
          <p:nvPr/>
        </p:nvSpPr>
        <p:spPr>
          <a:xfrm>
            <a:off x="5694045" y="2777490"/>
            <a:ext cx="33737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/>
              <a:t>DATA CLEANING</a:t>
            </a:r>
            <a:endParaRPr lang="en-US" sz="2400"/>
          </a:p>
          <a:p>
            <a:endParaRPr lang="en-US" sz="2400"/>
          </a:p>
        </p:txBody>
      </p:sp>
      <p:sp>
        <p:nvSpPr>
          <p:cNvPr id="42" name="Text Box 41"/>
          <p:cNvSpPr txBox="1"/>
          <p:nvPr/>
        </p:nvSpPr>
        <p:spPr>
          <a:xfrm>
            <a:off x="7861300" y="4456430"/>
            <a:ext cx="28829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/>
              <a:t>DATA MODELLING</a:t>
            </a:r>
            <a:endParaRPr lang="en-US" sz="2400"/>
          </a:p>
          <a:p>
            <a:endParaRPr lang="en-US" sz="2400"/>
          </a:p>
        </p:txBody>
      </p:sp>
      <p:sp>
        <p:nvSpPr>
          <p:cNvPr id="44" name="Text Box 43"/>
          <p:cNvSpPr txBox="1"/>
          <p:nvPr/>
        </p:nvSpPr>
        <p:spPr>
          <a:xfrm>
            <a:off x="9678035" y="6394450"/>
            <a:ext cx="28187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/>
              <a:t>DATA ANALYSIS</a:t>
            </a:r>
            <a:endParaRPr lang="en-US" sz="2400"/>
          </a:p>
          <a:p>
            <a:endParaRPr lang="en-US" sz="2400"/>
          </a:p>
        </p:txBody>
      </p:sp>
      <p:sp>
        <p:nvSpPr>
          <p:cNvPr id="46" name="Text Box 45"/>
          <p:cNvSpPr txBox="1"/>
          <p:nvPr/>
        </p:nvSpPr>
        <p:spPr>
          <a:xfrm>
            <a:off x="11387455" y="7981950"/>
            <a:ext cx="32880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/>
              <a:t>UNCOVER INSIGHTS</a:t>
            </a:r>
            <a:endParaRPr lang="en-US"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  <a:endParaRPr lang="en-US" sz="8000" spc="-80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2244725" y="5814695"/>
            <a:ext cx="32416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16 unique categories</a:t>
            </a:r>
            <a:endParaRPr lang="en-US"/>
          </a:p>
          <a:p>
            <a:endParaRPr lang="en-US"/>
          </a:p>
        </p:txBody>
      </p:sp>
      <p:sp>
        <p:nvSpPr>
          <p:cNvPr id="15" name="Text Box 14"/>
          <p:cNvSpPr txBox="1"/>
          <p:nvPr/>
        </p:nvSpPr>
        <p:spPr>
          <a:xfrm>
            <a:off x="7372985" y="5951855"/>
            <a:ext cx="29902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animal most favorite category</a:t>
            </a:r>
            <a:endParaRPr lang="en-US"/>
          </a:p>
          <a:p>
            <a:endParaRPr lang="en-US"/>
          </a:p>
        </p:txBody>
      </p:sp>
      <p:sp>
        <p:nvSpPr>
          <p:cNvPr id="16" name="Text Box 15"/>
          <p:cNvSpPr txBox="1"/>
          <p:nvPr/>
        </p:nvSpPr>
        <p:spPr>
          <a:xfrm>
            <a:off x="12303125" y="5860415"/>
            <a:ext cx="34702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may with most number of posts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/>
          <p:cNvGraphicFramePr/>
          <p:nvPr>
            <p:custDataLst>
              <p:tags r:id="rId6"/>
            </p:custDataLst>
          </p:nvPr>
        </p:nvGraphicFramePr>
        <p:xfrm>
          <a:off x="2819400" y="1638300"/>
          <a:ext cx="14641830" cy="7325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/>
          <p:cNvGraphicFramePr/>
          <p:nvPr>
            <p:custDataLst>
              <p:tags r:id="rId6"/>
            </p:custDataLst>
          </p:nvPr>
        </p:nvGraphicFramePr>
        <p:xfrm>
          <a:off x="2926715" y="1257300"/>
          <a:ext cx="14458315" cy="7630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1398</Words>
  <Application>WPS Presentation</Application>
  <PresentationFormat>Custom</PresentationFormat>
  <Paragraphs>98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Arial</vt:lpstr>
      <vt:lpstr>SimSun</vt:lpstr>
      <vt:lpstr>Wingdings</vt:lpstr>
      <vt:lpstr>Graphik Regular</vt:lpstr>
      <vt:lpstr>Yu Gothic UI</vt:lpstr>
      <vt:lpstr>Clear Sans Regular Bold</vt:lpstr>
      <vt:lpstr>Microsoft YaHei</vt:lpstr>
      <vt:lpstr>Arial Unicode MS</vt:lpstr>
      <vt:lpstr>Calibri</vt:lpstr>
      <vt:lpstr>Book Antiqua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B VENKATA RAMANA</cp:lastModifiedBy>
  <cp:revision>9</cp:revision>
  <dcterms:created xsi:type="dcterms:W3CDTF">2006-08-16T00:00:00Z</dcterms:created>
  <dcterms:modified xsi:type="dcterms:W3CDTF">2024-08-15T14:17:08Z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3A2B83E11F7248709A5F440A6E88BA33_12</vt:lpwstr>
  </property>
  <property fmtid="{D5CDD505-2E9C-101B-9397-08002B2CF9AE}" pid="3" name="KSOProductBuildVer">
    <vt:lpwstr>1033-12.2.0.17153</vt:lpwstr>
  </property>
</Properties>
</file>